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47"/>
  </p:notesMasterIdLst>
  <p:sldIdLst>
    <p:sldId id="259" r:id="rId2"/>
    <p:sldId id="363" r:id="rId3"/>
    <p:sldId id="364" r:id="rId4"/>
    <p:sldId id="368" r:id="rId5"/>
    <p:sldId id="365" r:id="rId6"/>
    <p:sldId id="367" r:id="rId7"/>
    <p:sldId id="366" r:id="rId8"/>
    <p:sldId id="372" r:id="rId9"/>
    <p:sldId id="369" r:id="rId10"/>
    <p:sldId id="373" r:id="rId11"/>
    <p:sldId id="375" r:id="rId12"/>
    <p:sldId id="380" r:id="rId13"/>
    <p:sldId id="374" r:id="rId14"/>
    <p:sldId id="376" r:id="rId15"/>
    <p:sldId id="377" r:id="rId16"/>
    <p:sldId id="381" r:id="rId17"/>
    <p:sldId id="378" r:id="rId18"/>
    <p:sldId id="379" r:id="rId19"/>
    <p:sldId id="382" r:id="rId20"/>
    <p:sldId id="411" r:id="rId21"/>
    <p:sldId id="412" r:id="rId22"/>
    <p:sldId id="383" r:id="rId23"/>
    <p:sldId id="386" r:id="rId24"/>
    <p:sldId id="399" r:id="rId25"/>
    <p:sldId id="388" r:id="rId26"/>
    <p:sldId id="390" r:id="rId27"/>
    <p:sldId id="391" r:id="rId28"/>
    <p:sldId id="400" r:id="rId29"/>
    <p:sldId id="401" r:id="rId30"/>
    <p:sldId id="395" r:id="rId31"/>
    <p:sldId id="413" r:id="rId32"/>
    <p:sldId id="396" r:id="rId33"/>
    <p:sldId id="406" r:id="rId34"/>
    <p:sldId id="405" r:id="rId35"/>
    <p:sldId id="398" r:id="rId36"/>
    <p:sldId id="407" r:id="rId37"/>
    <p:sldId id="408" r:id="rId38"/>
    <p:sldId id="409" r:id="rId39"/>
    <p:sldId id="392" r:id="rId40"/>
    <p:sldId id="402" r:id="rId41"/>
    <p:sldId id="403" r:id="rId42"/>
    <p:sldId id="404" r:id="rId43"/>
    <p:sldId id="387" r:id="rId44"/>
    <p:sldId id="384" r:id="rId45"/>
    <p:sldId id="358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Adolfo Mora Gaitan" userId="23eef424-528b-4709-a05b-6114ec69ce78" providerId="ADAL" clId="{046AB69E-0CCA-46F8-87DC-B0152589F5CA}"/>
    <pc:docChg chg="custSel modSld">
      <pc:chgData name="Ricardo Adolfo Mora Gaitan" userId="23eef424-528b-4709-a05b-6114ec69ce78" providerId="ADAL" clId="{046AB69E-0CCA-46F8-87DC-B0152589F5CA}" dt="2024-09-06T15:06:20.151" v="13" actId="1076"/>
      <pc:docMkLst>
        <pc:docMk/>
      </pc:docMkLst>
      <pc:sldChg chg="addSp delSp modSp mod modClrScheme chgLayout">
        <pc:chgData name="Ricardo Adolfo Mora Gaitan" userId="23eef424-528b-4709-a05b-6114ec69ce78" providerId="ADAL" clId="{046AB69E-0CCA-46F8-87DC-B0152589F5CA}" dt="2024-09-06T14:50:24.731" v="9" actId="207"/>
        <pc:sldMkLst>
          <pc:docMk/>
          <pc:sldMk cId="1855367379" sldId="323"/>
        </pc:sldMkLst>
        <pc:spChg chg="add del mod ord">
          <ac:chgData name="Ricardo Adolfo Mora Gaitan" userId="23eef424-528b-4709-a05b-6114ec69ce78" providerId="ADAL" clId="{046AB69E-0CCA-46F8-87DC-B0152589F5CA}" dt="2024-09-06T14:49:43.773" v="1" actId="478"/>
          <ac:spMkLst>
            <pc:docMk/>
            <pc:sldMk cId="1855367379" sldId="323"/>
            <ac:spMk id="31" creationId="{D76371DE-830B-BEE0-AF64-2841AE24D3C3}"/>
          </ac:spMkLst>
        </pc:spChg>
        <pc:spChg chg="add del mod ord">
          <ac:chgData name="Ricardo Adolfo Mora Gaitan" userId="23eef424-528b-4709-a05b-6114ec69ce78" providerId="ADAL" clId="{046AB69E-0CCA-46F8-87DC-B0152589F5CA}" dt="2024-09-06T14:49:44.876" v="2" actId="478"/>
          <ac:spMkLst>
            <pc:docMk/>
            <pc:sldMk cId="1855367379" sldId="323"/>
            <ac:spMk id="32" creationId="{2FB24051-C837-5FA6-2B37-3F43EAF15DBC}"/>
          </ac:spMkLst>
        </pc:spChg>
        <pc:picChg chg="mod">
          <ac:chgData name="Ricardo Adolfo Mora Gaitan" userId="23eef424-528b-4709-a05b-6114ec69ce78" providerId="ADAL" clId="{046AB69E-0CCA-46F8-87DC-B0152589F5CA}" dt="2024-09-06T14:50:24.731" v="9" actId="207"/>
          <ac:picMkLst>
            <pc:docMk/>
            <pc:sldMk cId="1855367379" sldId="323"/>
            <ac:picMk id="22" creationId="{974AE239-EE96-29E0-D0F5-F8AB5A9E8C77}"/>
          </ac:picMkLst>
        </pc:picChg>
        <pc:picChg chg="mod">
          <ac:chgData name="Ricardo Adolfo Mora Gaitan" userId="23eef424-528b-4709-a05b-6114ec69ce78" providerId="ADAL" clId="{046AB69E-0CCA-46F8-87DC-B0152589F5CA}" dt="2024-09-06T14:50:17.678" v="8" actId="207"/>
          <ac:picMkLst>
            <pc:docMk/>
            <pc:sldMk cId="1855367379" sldId="323"/>
            <ac:picMk id="24" creationId="{3FA92DAC-7C8B-4657-F690-ECA7592B895B}"/>
          </ac:picMkLst>
        </pc:picChg>
        <pc:picChg chg="add mod">
          <ac:chgData name="Ricardo Adolfo Mora Gaitan" userId="23eef424-528b-4709-a05b-6114ec69ce78" providerId="ADAL" clId="{046AB69E-0CCA-46F8-87DC-B0152589F5CA}" dt="2024-09-06T14:50:07.418" v="6" actId="1076"/>
          <ac:picMkLst>
            <pc:docMk/>
            <pc:sldMk cId="1855367379" sldId="323"/>
            <ac:picMk id="34" creationId="{8E7F7489-0BFB-0AEB-540A-09AA8D3DA0CE}"/>
          </ac:picMkLst>
        </pc:picChg>
      </pc:sldChg>
      <pc:sldChg chg="modSp mod">
        <pc:chgData name="Ricardo Adolfo Mora Gaitan" userId="23eef424-528b-4709-a05b-6114ec69ce78" providerId="ADAL" clId="{046AB69E-0CCA-46F8-87DC-B0152589F5CA}" dt="2024-09-06T15:06:20.151" v="13" actId="1076"/>
        <pc:sldMkLst>
          <pc:docMk/>
          <pc:sldMk cId="1339053338" sldId="358"/>
        </pc:sldMkLst>
        <pc:spChg chg="mod">
          <ac:chgData name="Ricardo Adolfo Mora Gaitan" userId="23eef424-528b-4709-a05b-6114ec69ce78" providerId="ADAL" clId="{046AB69E-0CCA-46F8-87DC-B0152589F5CA}" dt="2024-09-06T15:06:17.597" v="12" actId="404"/>
          <ac:spMkLst>
            <pc:docMk/>
            <pc:sldMk cId="1339053338" sldId="358"/>
            <ac:spMk id="11" creationId="{85BB1BB9-F4AA-2D61-3C1B-74A58B29D078}"/>
          </ac:spMkLst>
        </pc:spChg>
        <pc:picChg chg="mod">
          <ac:chgData name="Ricardo Adolfo Mora Gaitan" userId="23eef424-528b-4709-a05b-6114ec69ce78" providerId="ADAL" clId="{046AB69E-0CCA-46F8-87DC-B0152589F5CA}" dt="2024-09-06T15:06:20.151" v="13" actId="1076"/>
          <ac:picMkLst>
            <pc:docMk/>
            <pc:sldMk cId="1339053338" sldId="358"/>
            <ac:picMk id="12" creationId="{426931EB-0942-B142-0FC7-C81642E72B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4/08/2025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EA5-D2C7-7AF1-2E62-4FA37276B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8694"/>
            <a:ext cx="9144000" cy="1176066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0DCF2C-E3BF-B06E-FA34-8BF8EF6C6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798"/>
            <a:ext cx="9144000" cy="89158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674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36D1F-991E-CB3F-72F3-9D41C577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90" y="4191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3756C-BE53-FD23-C73C-988E7ABAA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691" y="2286000"/>
            <a:ext cx="3932237" cy="41529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FDB045C-C1A7-D4E2-7315-E7D87F91F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974" y="857250"/>
            <a:ext cx="6876776" cy="5581650"/>
          </a:xfrm>
        </p:spPr>
        <p:txBody>
          <a:bodyPr>
            <a:normAutofit/>
          </a:bodyPr>
          <a:lstStyle>
            <a:lvl1pPr>
              <a:defRPr sz="2200" strike="noStrike"/>
            </a:lvl1pPr>
            <a:lvl2pPr>
              <a:defRPr sz="2200" strike="noStrike"/>
            </a:lvl2pPr>
            <a:lvl3pPr>
              <a:defRPr sz="2200" strike="noStrike"/>
            </a:lvl3pPr>
            <a:lvl4pPr>
              <a:defRPr sz="2200" strike="noStrike"/>
            </a:lvl4pPr>
            <a:lvl5pPr>
              <a:defRPr sz="2200" strike="noStrike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5563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13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FCE2E-CD00-4AB4-C4DB-29532EFAA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835"/>
            <a:ext cx="10515600" cy="4453261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3C61B1-5118-6859-8964-BB7DD1E1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733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7B2E322-3E75-5E55-0A30-E3B15BEFC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6064" y="172740"/>
            <a:ext cx="2239872" cy="3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FCE2E-CD00-4AB4-C4DB-29532EFAA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835"/>
            <a:ext cx="10515600" cy="4453261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3C61B1-5118-6859-8964-BB7DD1E1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733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7B2E322-3E75-5E55-0A30-E3B15BEFC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97" y="190316"/>
            <a:ext cx="2239872" cy="3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820B4-4B49-40D2-0047-70AE48AA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77441"/>
            <a:ext cx="10515600" cy="1244509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7599A2-2643-0AB8-1873-819924176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53441"/>
            <a:ext cx="10515600" cy="1500187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686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E8F29-DE1E-E9CA-F2FF-41B068CE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68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36A936-25A5-3976-A1D8-5964EBE49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87180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E3C64A-BC36-6BF0-9EAE-D17F40A17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7180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2345E62-1E65-A773-E5C8-FECD753F70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104" y="172740"/>
            <a:ext cx="2239872" cy="3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38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66D00-9861-A2A7-EF50-6ED51EA7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15FFD9-E16A-46CE-4D2C-46297E4AA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73159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D44C31-9290-18B2-0071-C7C65F402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79543"/>
            <a:ext cx="5157787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DDEA53-AA14-CB4A-CE1A-CE1DC591A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73159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F761D1-776F-4EFE-AB84-1D157AD57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79543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082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BE601-3CAE-CC25-316E-FB8B45FA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242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22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EFC1C-EE92-90F4-68DF-407AA0A8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538" y="457200"/>
            <a:ext cx="3932237" cy="1600200"/>
          </a:xfrm>
        </p:spPr>
        <p:txBody>
          <a:bodyPr anchor="b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DD290-922C-96C2-039D-806FDF5C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38" y="457201"/>
            <a:ext cx="6684962" cy="59428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C3CEE2-8EED-C059-23D5-405343023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83538" y="2305050"/>
            <a:ext cx="3932237" cy="40949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2708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BD18193-1CE0-B3D6-DBFB-8A925C1D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0C29DB-9B8E-F9B3-808D-25EC6CBD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460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6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9E0017-627A-EE9D-3953-819CF3EEA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Electrónica Digital II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6590A98-F2BF-5D28-C91E-0CFAF7A62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Juan Pablo Restrepo Uribe</a:t>
            </a:r>
          </a:p>
          <a:p>
            <a:r>
              <a:rPr lang="es-CO" dirty="0"/>
              <a:t>juanrestrepo5509@correo.itm.edu.co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B22E478-39A2-4A14-C705-CDCB9834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7835"/>
            <a:ext cx="4741507" cy="4453261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El procesador interpreta y ejecuta instrucciones. Estas instrucciones pueden venir de:</a:t>
            </a:r>
          </a:p>
          <a:p>
            <a:r>
              <a:rPr lang="es-MX" dirty="0"/>
              <a:t>Programas (como navegadores, juegos, calculadoras, etc.)</a:t>
            </a:r>
          </a:p>
          <a:p>
            <a:r>
              <a:rPr lang="es-MX" dirty="0"/>
              <a:t>El sistema operativo (como Windows, Linux o Android)</a:t>
            </a:r>
          </a:p>
          <a:p>
            <a:r>
              <a:rPr lang="es-MX" dirty="0"/>
              <a:t>Dispositivos externos (como el teclado o el mouse)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CEC777-C5C6-3AEB-0C4E-FF74C6E1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procesador?</a:t>
            </a:r>
          </a:p>
        </p:txBody>
      </p:sp>
      <p:pic>
        <p:nvPicPr>
          <p:cNvPr id="2050" name="Picture 2" descr="Cuál es el mejor procesador de Intel para estudiantes? | Código Espagueti">
            <a:extLst>
              <a:ext uri="{FF2B5EF4-FFF2-40B4-BE49-F238E27FC236}">
                <a16:creationId xmlns:a16="http://schemas.microsoft.com/office/drawing/2014/main" id="{D6FB3DFA-E935-BCB7-2B09-FBC1A869C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745" y="2012899"/>
            <a:ext cx="6126443" cy="36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673E336-5A03-F205-3F1C-A4CF7532D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220" y="2012899"/>
            <a:ext cx="5459963" cy="4453261"/>
          </a:xfrm>
        </p:spPr>
        <p:txBody>
          <a:bodyPr/>
          <a:lstStyle/>
          <a:p>
            <a:r>
              <a:rPr lang="es-MX" dirty="0"/>
              <a:t>Leer instrucciones desde la memoria.</a:t>
            </a:r>
          </a:p>
          <a:p>
            <a:r>
              <a:rPr lang="es-MX" dirty="0"/>
              <a:t>Interpretar esas instrucciones (entender qué se le pide hacer).</a:t>
            </a:r>
          </a:p>
          <a:p>
            <a:r>
              <a:rPr lang="es-MX" dirty="0"/>
              <a:t>Ejecutarlas (realizar cálculos, mover datos, decidir cosas, etc.).</a:t>
            </a:r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545EF5-5B4D-73FA-8A67-69817BEE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procesador?</a:t>
            </a:r>
          </a:p>
        </p:txBody>
      </p:sp>
      <p:pic>
        <p:nvPicPr>
          <p:cNvPr id="3074" name="Picture 2" descr="Samsung optimiza el procesador Premium Exynos 9 Series 9810 para  aplicaciones con inteligencia artificial y contenidos multimedia – Samsung  Newsroom España">
            <a:extLst>
              <a:ext uri="{FF2B5EF4-FFF2-40B4-BE49-F238E27FC236}">
                <a16:creationId xmlns:a16="http://schemas.microsoft.com/office/drawing/2014/main" id="{67AF47A9-B433-59EE-A8CF-AFF3D706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17" y="1710576"/>
            <a:ext cx="6449302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3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6B2ACF3-059F-1E8E-FFF0-589F57FF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Procesadores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2BD146C-7F7A-411B-C189-0F0AC6AE7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52089"/>
              </p:ext>
            </p:extLst>
          </p:nvPr>
        </p:nvGraphicFramePr>
        <p:xfrm>
          <a:off x="478194" y="2012899"/>
          <a:ext cx="112356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602">
                  <a:extLst>
                    <a:ext uri="{9D8B030D-6E8A-4147-A177-3AD203B41FA5}">
                      <a16:colId xmlns:a16="http://schemas.microsoft.com/office/drawing/2014/main" val="1607782076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3682445402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3766900884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493245259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2511688554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113336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Procesador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Núcleos /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Frecuencia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Arquitectura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Uso común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06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Intel Core i9-14900K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Intel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24 (8P+16E) / 32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3.2 – 6.0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PC gamer, edición, desarrollo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97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AMD Ryzen 9 7950X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AMD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16 / 32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4.5 – 5.7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Alta productividad, diseño, 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826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Apple M2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8 núcleos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3.5 GHz aprox.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ARM64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MacBooks, eficiencia energética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37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Intel Xeon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Intel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Hasta 60 núcleos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Servidores, centros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52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AMD EPYC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AMD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Hasta 128 núcleos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Computación de alto rendimiento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00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16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56F82B0-5D81-318A-0F9F-59D5FC4CF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835"/>
            <a:ext cx="5562600" cy="4453261"/>
          </a:xfrm>
        </p:spPr>
        <p:txBody>
          <a:bodyPr>
            <a:normAutofit/>
          </a:bodyPr>
          <a:lstStyle/>
          <a:p>
            <a:r>
              <a:rPr lang="es-MX" dirty="0"/>
              <a:t>Unidad de Control (CU): dirige y coordina todas las operaciones.</a:t>
            </a:r>
          </a:p>
          <a:p>
            <a:r>
              <a:rPr lang="es-MX" dirty="0"/>
              <a:t>Unidad Aritmético-Lógica (ALU): hace operaciones matemáticas y lógicas.</a:t>
            </a:r>
          </a:p>
          <a:p>
            <a:r>
              <a:rPr lang="es-MX" dirty="0"/>
              <a:t>Registros: memoria interna muy rápida para guardar datos temporales.</a:t>
            </a:r>
          </a:p>
          <a:p>
            <a:r>
              <a:rPr lang="es-MX" dirty="0"/>
              <a:t>Caché: una pequeña memoria muy rápida donde se guarda información que se usa con frecuencia.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EF140D-DE74-14C6-C434-5337B2B1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procesador?</a:t>
            </a:r>
          </a:p>
        </p:txBody>
      </p:sp>
      <p:pic>
        <p:nvPicPr>
          <p:cNvPr id="1029" name="Picture 5" descr="Qué es una arquitectura de CPU? – Softwareg.com.au">
            <a:extLst>
              <a:ext uri="{FF2B5EF4-FFF2-40B4-BE49-F238E27FC236}">
                <a16:creationId xmlns:a16="http://schemas.microsoft.com/office/drawing/2014/main" id="{CEA074FB-46E6-7052-19F1-9DD49284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46" y="2147835"/>
            <a:ext cx="5331169" cy="36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90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9564F87-3C6C-DD18-A0D1-F866C48E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 microcontrolador es un pequeño computador en un solo chip. Es como un </a:t>
            </a:r>
            <a:r>
              <a:rPr lang="es-MX" dirty="0" err="1"/>
              <a:t>mini-procesador</a:t>
            </a:r>
            <a:r>
              <a:rPr lang="es-MX" dirty="0"/>
              <a:t>, pero con memoria y periféricos integrados, diseñado para controlar dispositivos electrónicos.</a:t>
            </a:r>
          </a:p>
          <a:p>
            <a:endParaRPr lang="es-MX" dirty="0"/>
          </a:p>
          <a:p>
            <a:pPr marL="0" indent="0">
              <a:buNone/>
            </a:pPr>
            <a:r>
              <a:rPr lang="es-CO" dirty="0"/>
              <a:t>Un microcontrolador incluye:</a:t>
            </a:r>
          </a:p>
          <a:p>
            <a:r>
              <a:rPr lang="es-CO" dirty="0"/>
              <a:t>CPU (procesador): ejecuta instrucciones.</a:t>
            </a:r>
          </a:p>
          <a:p>
            <a:r>
              <a:rPr lang="es-CO" dirty="0"/>
              <a:t>Memoria RAM: para guardar datos temporales.</a:t>
            </a:r>
          </a:p>
          <a:p>
            <a:r>
              <a:rPr lang="es-CO" dirty="0"/>
              <a:t>Memoria flash o ROM: para guardar el programa que lo controla.</a:t>
            </a:r>
          </a:p>
          <a:p>
            <a:r>
              <a:rPr lang="es-CO" dirty="0"/>
              <a:t>Puertos de entrada/salida (I/O): para conectarse con sensores, motores, </a:t>
            </a:r>
            <a:r>
              <a:rPr lang="es-CO" dirty="0" err="1"/>
              <a:t>LEDs</a:t>
            </a:r>
            <a:r>
              <a:rPr lang="es-CO" dirty="0"/>
              <a:t>, botones, etc.</a:t>
            </a:r>
          </a:p>
          <a:p>
            <a:r>
              <a:rPr lang="es-CO" dirty="0"/>
              <a:t>Temporizadores, convertidores ADC, comunicación serial, etc.</a:t>
            </a:r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28C18D7-B565-88A4-3678-5FB0339E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microcontrolador?</a:t>
            </a:r>
          </a:p>
        </p:txBody>
      </p:sp>
    </p:spTree>
    <p:extLst>
      <p:ext uri="{BB962C8B-B14F-4D97-AF65-F5344CB8AC3E}">
        <p14:creationId xmlns:p14="http://schemas.microsoft.com/office/powerpoint/2010/main" val="310138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E23FFD6-9624-62FE-B282-6D16ABAE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microcontrolador?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086762E-2045-3DA3-D81C-44294C43010E}"/>
              </a:ext>
            </a:extLst>
          </p:cNvPr>
          <p:cNvGrpSpPr/>
          <p:nvPr/>
        </p:nvGrpSpPr>
        <p:grpSpPr>
          <a:xfrm>
            <a:off x="2727648" y="1763486"/>
            <a:ext cx="6736703" cy="4786603"/>
            <a:chOff x="3097763" y="1884785"/>
            <a:chExt cx="5803642" cy="428588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6240FC6-C501-2B34-21E2-1566BA93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90" t="1014" r="1308" b="1381"/>
            <a:stretch>
              <a:fillRect/>
            </a:stretch>
          </p:blipFill>
          <p:spPr>
            <a:xfrm>
              <a:off x="3097763" y="1884785"/>
              <a:ext cx="5803642" cy="4285880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9115C4A8-AAF9-71E3-4302-E30BF327A6E6}"/>
                </a:ext>
              </a:extLst>
            </p:cNvPr>
            <p:cNvSpPr/>
            <p:nvPr/>
          </p:nvSpPr>
          <p:spPr>
            <a:xfrm>
              <a:off x="7119258" y="5150498"/>
              <a:ext cx="1782147" cy="643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852789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DEEF9F-12E8-07EA-9D9C-2A90EC57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Microcontroladores 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FD4761F-B7E5-F76E-5E12-B7FCEB89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295699"/>
              </p:ext>
            </p:extLst>
          </p:nvPr>
        </p:nvGraphicFramePr>
        <p:xfrm>
          <a:off x="561909" y="1704989"/>
          <a:ext cx="1139993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993">
                  <a:extLst>
                    <a:ext uri="{9D8B030D-6E8A-4147-A177-3AD203B41FA5}">
                      <a16:colId xmlns:a16="http://schemas.microsoft.com/office/drawing/2014/main" val="1092465901"/>
                    </a:ext>
                  </a:extLst>
                </a:gridCol>
                <a:gridCol w="1739985">
                  <a:extLst>
                    <a:ext uri="{9D8B030D-6E8A-4147-A177-3AD203B41FA5}">
                      <a16:colId xmlns:a16="http://schemas.microsoft.com/office/drawing/2014/main" val="3925760887"/>
                    </a:ext>
                  </a:extLst>
                </a:gridCol>
                <a:gridCol w="1899989">
                  <a:extLst>
                    <a:ext uri="{9D8B030D-6E8A-4147-A177-3AD203B41FA5}">
                      <a16:colId xmlns:a16="http://schemas.microsoft.com/office/drawing/2014/main" val="3103684216"/>
                    </a:ext>
                  </a:extLst>
                </a:gridCol>
                <a:gridCol w="1899989">
                  <a:extLst>
                    <a:ext uri="{9D8B030D-6E8A-4147-A177-3AD203B41FA5}">
                      <a16:colId xmlns:a16="http://schemas.microsoft.com/office/drawing/2014/main" val="1990633565"/>
                    </a:ext>
                  </a:extLst>
                </a:gridCol>
                <a:gridCol w="1899989">
                  <a:extLst>
                    <a:ext uri="{9D8B030D-6E8A-4147-A177-3AD203B41FA5}">
                      <a16:colId xmlns:a16="http://schemas.microsoft.com/office/drawing/2014/main" val="1512397253"/>
                    </a:ext>
                  </a:extLst>
                </a:gridCol>
                <a:gridCol w="1899989">
                  <a:extLst>
                    <a:ext uri="{9D8B030D-6E8A-4147-A177-3AD203B41FA5}">
                      <a16:colId xmlns:a16="http://schemas.microsoft.com/office/drawing/2014/main" val="3911306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Microcontrolador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Arquitectura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Flash / 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Características clave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Uso común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56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ATmega328P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Microchip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AVR (8 bits)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32 KB / 2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Bajo consumo, fácil de programar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Arduino Uno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5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ESP8266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Espressif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Tensilica (32 bits)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4 MB / 80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WiFi integrado, bajo costo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IoT</a:t>
                      </a:r>
                      <a:r>
                        <a:rPr lang="es-CO" dirty="0"/>
                        <a:t>, domótica, sensores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44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ESP32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Espressif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Xtensa dual-core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4 MB / 520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WiFi + Bluetooth, ADC, PWM, etc.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IoT</a:t>
                      </a:r>
                      <a:r>
                        <a:rPr lang="es-CO" dirty="0"/>
                        <a:t> avanzado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27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STM32F103C8T6 (Blue Pill)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STMicroelectronics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ARM Cortex-M3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64 KB / 20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PWM, UART, ADC, bajo consumo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Proyectos avanzados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1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RP2040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Raspberry Pi Foundation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ARM Cortex-M0+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/>
                        <a:t>2 MB (flash externa) / 264 KB 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2 núcleos, buena velocidad, barato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Raspberry Pi Pico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625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76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6EB2907-B571-271A-D489-B48E6D425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840017"/>
              </p:ext>
            </p:extLst>
          </p:nvPr>
        </p:nvGraphicFramePr>
        <p:xfrm>
          <a:off x="838203" y="2367279"/>
          <a:ext cx="10515597" cy="3072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0710666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2824976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689937093"/>
                    </a:ext>
                  </a:extLst>
                </a:gridCol>
              </a:tblGrid>
              <a:tr h="536579">
                <a:tc>
                  <a:txBody>
                    <a:bodyPr/>
                    <a:lstStyle/>
                    <a:p>
                      <a:r>
                        <a:rPr lang="es-CO" sz="2000" dirty="0"/>
                        <a:t>Característica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Procesador (CPU)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Microcontrolador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3767470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r>
                        <a:rPr lang="es-CO" sz="2000"/>
                        <a:t>Uso típico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Computadoras, celulares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Dispositivos electrónicos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282011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r>
                        <a:rPr lang="es-CO" sz="2000"/>
                        <a:t>Necesita memoria externa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/>
                        <a:t>No, ya la tiene incorporada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240203"/>
                  </a:ext>
                </a:extLst>
              </a:tr>
              <a:tr h="926150">
                <a:tc>
                  <a:txBody>
                    <a:bodyPr/>
                    <a:lstStyle/>
                    <a:p>
                      <a:r>
                        <a:rPr lang="es-CO" sz="2000"/>
                        <a:t>Capacidad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Alta velocidad y potencia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/>
                        <a:t>Menor velocidad, pero suficiente para tareas simples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009878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r>
                        <a:rPr lang="es-CO" sz="2000"/>
                        <a:t>Consumo de energía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 dirty="0"/>
                        <a:t>Alto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 dirty="0"/>
                        <a:t>Bajo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113302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AFBA81AD-B89A-4E3E-141D-E0319E60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¿En qué se diferencia de un procesador?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3323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44ECD07-3BE5-7B8F-F3E8-0323BDA2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se programa?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4592486-0238-EFC0-AA92-96E407D34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30266"/>
              </p:ext>
            </p:extLst>
          </p:nvPr>
        </p:nvGraphicFramePr>
        <p:xfrm>
          <a:off x="1168918" y="2165911"/>
          <a:ext cx="985416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721">
                  <a:extLst>
                    <a:ext uri="{9D8B030D-6E8A-4147-A177-3AD203B41FA5}">
                      <a16:colId xmlns:a16="http://schemas.microsoft.com/office/drawing/2014/main" val="3674430467"/>
                    </a:ext>
                  </a:extLst>
                </a:gridCol>
                <a:gridCol w="3284721">
                  <a:extLst>
                    <a:ext uri="{9D8B030D-6E8A-4147-A177-3AD203B41FA5}">
                      <a16:colId xmlns:a16="http://schemas.microsoft.com/office/drawing/2014/main" val="1820281390"/>
                    </a:ext>
                  </a:extLst>
                </a:gridCol>
                <a:gridCol w="3284721">
                  <a:extLst>
                    <a:ext uri="{9D8B030D-6E8A-4147-A177-3AD203B41FA5}">
                      <a16:colId xmlns:a16="http://schemas.microsoft.com/office/drawing/2014/main" val="1040946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2000" dirty="0"/>
                        <a:t>Característica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Procesador (PC)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Microcontrolador (embedded)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78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/>
                        <a:t>Lenguajes usados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Python, Java, C++, etc.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/>
                        <a:t>C, MicroPython, Arduino (C simplificado)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15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/>
                        <a:t>Sistema operativo necesario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Sí (Windows, Linux,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No (corre directamente el código)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02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/>
                        <a:t>Medio de ejecución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dirty="0"/>
                        <a:t>Se ejecuta en tu 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/>
                        <a:t>Se graba al chip y corre autónomamente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54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/>
                        <a:t>Aplicaciones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Software de usuario, videojuegos, 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 dirty="0"/>
                        <a:t>Control de hardware, robótica, sensores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575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15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0132AAF-D675-5535-CEE2-E3C106EDC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115317"/>
              </p:ext>
            </p:extLst>
          </p:nvPr>
        </p:nvGraphicFramePr>
        <p:xfrm>
          <a:off x="838200" y="2465129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0332361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6522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Necesitas...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Usa...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91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Ejecutar programas pesados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Procesador (PC)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0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Controlar sensores, motores, luces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Microcontrolador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09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Hacer redes neuronales o videojuegos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Procesador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147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Crear un sistema IoT o wearable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Microcontrolador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71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Trabajar sin sistema operativo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Microcontrolador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393734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EACBEA5F-75C7-496A-CC20-66226AB6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elegir entre procesador y microcontrolador?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952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FDF897-583A-59AB-D2BC-BC9D3B8F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Desarrollo curricular pregrado: Del 4 de agosto al 30 de noviembre de 2025.</a:t>
            </a:r>
          </a:p>
          <a:p>
            <a:r>
              <a:rPr lang="es-MX" dirty="0"/>
              <a:t>Primera evaluación de estudiantes a docentes: Del 1 al 6 de septiembre de 2025.</a:t>
            </a:r>
          </a:p>
          <a:p>
            <a:r>
              <a:rPr lang="es-MX" dirty="0"/>
              <a:t>Segunda evaluación de estudiantes a docentes: Del 20 al 25 de octubre de 2025.</a:t>
            </a:r>
          </a:p>
          <a:p>
            <a:r>
              <a:rPr lang="es-MX" dirty="0"/>
              <a:t>Registro en el SIA del 60% evaluado: Hasta el 1 de noviembre de 2025.</a:t>
            </a:r>
          </a:p>
          <a:p>
            <a:r>
              <a:rPr lang="es-MX" dirty="0"/>
              <a:t>Fecha límite para cancelación de asignaturas: Hasta el 22 de noviembre de 2025.</a:t>
            </a:r>
          </a:p>
          <a:p>
            <a:r>
              <a:rPr lang="es-MX" dirty="0"/>
              <a:t>Exámenes finales: Del 24 al 29 de noviembre de 2025.</a:t>
            </a:r>
          </a:p>
          <a:p>
            <a:r>
              <a:rPr lang="es-MX" dirty="0"/>
              <a:t>Fecha límite para el registro del 100% evaluado: Del 24 de noviembre al 2 de diciembre de 2025.</a:t>
            </a:r>
          </a:p>
          <a:p>
            <a:r>
              <a:rPr lang="es-MX" dirty="0"/>
              <a:t>Exámenes de Habilitación: Del 1 de diciembre al 6 de diciembre de 2025.</a:t>
            </a:r>
          </a:p>
          <a:p>
            <a:r>
              <a:rPr lang="es-MX" dirty="0"/>
              <a:t>Jornadas institucionales: Del 11 de septiembre al 13 de septiembre de 2025.</a:t>
            </a:r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24291C-AE74-83C8-ABE7-6A1074B3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Fechas importantes</a:t>
            </a:r>
          </a:p>
        </p:txBody>
      </p:sp>
    </p:spTree>
    <p:extLst>
      <p:ext uri="{BB962C8B-B14F-4D97-AF65-F5344CB8AC3E}">
        <p14:creationId xmlns:p14="http://schemas.microsoft.com/office/powerpoint/2010/main" val="97373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E0808A9-197E-B280-5EAC-3B36C33A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47835"/>
            <a:ext cx="6383694" cy="4453261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 un componente de hardware especializado que se encarga de procesar y generar imágenes que se muestran en una pantalla.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Convertir datos digitales en señales visuales (imágenes, vídeos, animaciones).</a:t>
            </a:r>
          </a:p>
          <a:p>
            <a:r>
              <a:rPr lang="es-MX" dirty="0"/>
              <a:t>Acelerar el procesamiento gráfico (juegos, edición de video, diseño 3D, etc.).</a:t>
            </a:r>
          </a:p>
          <a:p>
            <a:r>
              <a:rPr lang="es-MX" dirty="0"/>
              <a:t>Liberar al CPU de tareas visuales complejas.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7BBBCD6-A29C-B9B2-B8A0-72C943EA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Tarjeta gráfica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0EEBE4-B3C5-1043-0070-06249776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893" y="2304661"/>
            <a:ext cx="5277107" cy="33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9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958E9A6-3CB3-EC64-23C0-FEA75C99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Tarjeta grafica</a:t>
            </a:r>
          </a:p>
        </p:txBody>
      </p:sp>
      <p:pic>
        <p:nvPicPr>
          <p:cNvPr id="9218" name="Picture 2" descr="Arquitectura GPU: Todo lo que necesitas saber">
            <a:extLst>
              <a:ext uri="{FF2B5EF4-FFF2-40B4-BE49-F238E27FC236}">
                <a16:creationId xmlns:a16="http://schemas.microsoft.com/office/drawing/2014/main" id="{79D18CA4-EAA9-9FA2-323A-B23C6E770F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3" r="56408" b="23229"/>
          <a:stretch>
            <a:fillRect/>
          </a:stretch>
        </p:blipFill>
        <p:spPr bwMode="auto">
          <a:xfrm>
            <a:off x="914398" y="2174032"/>
            <a:ext cx="4964025" cy="375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B1F204-E9E4-968E-A871-6761B038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939" t="17607" r="-1" b="22727"/>
          <a:stretch>
            <a:fillRect/>
          </a:stretch>
        </p:blipFill>
        <p:spPr>
          <a:xfrm>
            <a:off x="6279501" y="2174032"/>
            <a:ext cx="4921900" cy="37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0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FE89AF9-C64F-8D75-246A-97DB29A06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898" y="2571721"/>
            <a:ext cx="5431971" cy="318494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La arquitectura es el diseño interno que define cómo funciona un procesador o microcontrolador, incluyendo:</a:t>
            </a:r>
          </a:p>
          <a:p>
            <a:r>
              <a:rPr lang="es-MX" dirty="0"/>
              <a:t>Cómo ejecuta instrucciones.</a:t>
            </a:r>
          </a:p>
          <a:p>
            <a:r>
              <a:rPr lang="es-MX" dirty="0"/>
              <a:t>Qué instrucciones entiende.</a:t>
            </a:r>
          </a:p>
          <a:p>
            <a:r>
              <a:rPr lang="es-MX" dirty="0"/>
              <a:t>Cómo accede a la memoria.</a:t>
            </a:r>
          </a:p>
          <a:p>
            <a:r>
              <a:rPr lang="es-MX" dirty="0"/>
              <a:t>Cómo se comunican sus partes internas.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9E25D59-AB5B-BA5B-38AE-A4799CFF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una arquitectura?</a:t>
            </a:r>
            <a:endParaRPr lang="es-CO" dirty="0"/>
          </a:p>
        </p:txBody>
      </p:sp>
      <p:pic>
        <p:nvPicPr>
          <p:cNvPr id="4098" name="Picture 2" descr="Estructura del microcontrolador - Wikiversidad">
            <a:extLst>
              <a:ext uri="{FF2B5EF4-FFF2-40B4-BE49-F238E27FC236}">
                <a16:creationId xmlns:a16="http://schemas.microsoft.com/office/drawing/2014/main" id="{EFE50987-3469-E62B-6DAD-C780832B0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9" y="1852534"/>
            <a:ext cx="5989979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829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012CEF5-FDE2-12CB-7D95-9E8E1842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0203"/>
            <a:ext cx="4881465" cy="2097594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 un modelo teórico de computadora propuesto en 1945 por el matemático y físico John </a:t>
            </a:r>
            <a:r>
              <a:rPr lang="es-MX" dirty="0" err="1"/>
              <a:t>Von</a:t>
            </a:r>
            <a:r>
              <a:rPr lang="es-MX" dirty="0"/>
              <a:t> Neumann, que definió una forma unificada de organizar los elementos de una máquina de cómputo.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C00A0FE-7DDA-B8D8-A83E-0964A561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</a:t>
            </a:r>
            <a:r>
              <a:rPr lang="es-CO" dirty="0" err="1"/>
              <a:t>Von</a:t>
            </a:r>
            <a:r>
              <a:rPr lang="es-CO" dirty="0"/>
              <a:t> Neumann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32D0EE-30CA-EAF0-463A-C66320D62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074" y="2012899"/>
            <a:ext cx="5893836" cy="44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8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B5774F-7523-635C-FDC0-D15C8CFFE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b="1" dirty="0"/>
              <a:t>Unidad Central de Procesamiento (CPU): </a:t>
            </a:r>
            <a:r>
              <a:rPr lang="es-MX" dirty="0"/>
              <a:t>Es el “cerebro” que ejecuta instrucciones. Dentro de la CPU están:</a:t>
            </a:r>
          </a:p>
          <a:p>
            <a:pPr lvl="1"/>
            <a:r>
              <a:rPr lang="es-MX" b="1" dirty="0"/>
              <a:t>Unidad de Control (CU): </a:t>
            </a:r>
            <a:r>
              <a:rPr lang="es-MX" dirty="0"/>
              <a:t>Dirige el flujo de datos e instrucciones.</a:t>
            </a:r>
          </a:p>
          <a:p>
            <a:pPr lvl="1"/>
            <a:r>
              <a:rPr lang="es-MX" b="1" dirty="0"/>
              <a:t>Unidad Aritmético-Lógica (ALU): </a:t>
            </a:r>
            <a:r>
              <a:rPr lang="es-MX" dirty="0"/>
              <a:t>Realiza operaciones matemáticas y lógicas.</a:t>
            </a:r>
          </a:p>
          <a:p>
            <a:pPr lvl="1"/>
            <a:r>
              <a:rPr lang="es-MX" b="1" dirty="0"/>
              <a:t>Registros: </a:t>
            </a:r>
            <a:r>
              <a:rPr lang="es-MX" dirty="0"/>
              <a:t>memoria ultra rápida para almacenar datos temporales (ej., el acumulador).</a:t>
            </a:r>
          </a:p>
          <a:p>
            <a:r>
              <a:rPr lang="es-MX" b="1" dirty="0"/>
              <a:t>Memoria principal (RAM): </a:t>
            </a:r>
            <a:r>
              <a:rPr lang="es-MX" dirty="0"/>
              <a:t>Guarda tanto los datos como las instrucciones del programa.</a:t>
            </a:r>
          </a:p>
          <a:p>
            <a:r>
              <a:rPr lang="es-MX" b="1" dirty="0"/>
              <a:t>Unidad de Entrada/Salida (I/O): </a:t>
            </a:r>
            <a:r>
              <a:rPr lang="es-MX" dirty="0"/>
              <a:t>Permite comunicarse con el exterior: teclado, pantalla, mouse, etc.</a:t>
            </a:r>
          </a:p>
          <a:p>
            <a:r>
              <a:rPr lang="es-MX" b="1" dirty="0"/>
              <a:t>Bus de datos y direcciones: </a:t>
            </a:r>
            <a:r>
              <a:rPr lang="es-MX" dirty="0"/>
              <a:t>Conjunto de líneas eléctricas que transportan información entre CPU, memoria y periféricos.</a:t>
            </a:r>
            <a:endParaRPr lang="es-CO" dirty="0"/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6CF7E4F-832A-EE38-F902-2664415D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</a:t>
            </a:r>
            <a:r>
              <a:rPr lang="es-CO" dirty="0" err="1"/>
              <a:t>Von</a:t>
            </a:r>
            <a:r>
              <a:rPr lang="es-CO" dirty="0"/>
              <a:t> Neumann</a:t>
            </a:r>
          </a:p>
        </p:txBody>
      </p:sp>
    </p:spTree>
    <p:extLst>
      <p:ext uri="{BB962C8B-B14F-4D97-AF65-F5344CB8AC3E}">
        <p14:creationId xmlns:p14="http://schemas.microsoft.com/office/powerpoint/2010/main" val="263109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91658F0-E957-5962-DF5F-51EEC6CAE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793261"/>
              </p:ext>
            </p:extLst>
          </p:nvPr>
        </p:nvGraphicFramePr>
        <p:xfrm>
          <a:off x="838200" y="2147888"/>
          <a:ext cx="105156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7913648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09151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Principio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51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Memoria única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El código del programa y los datos están en la misma memoria.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918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Secuencialidad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Las instrucciones se ejecutan una a una, en orden.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10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Instrucción almacenada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Las instrucciones del programa se almacenan como datos binarios.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3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Capacidad de modificar memoria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Tanto datos como instrucciones se pueden leer o escribir.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760278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AB88D72B-6AAC-0914-6844-C6DD6DAD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</a:t>
            </a:r>
            <a:r>
              <a:rPr lang="es-CO" dirty="0" err="1"/>
              <a:t>Von</a:t>
            </a:r>
            <a:r>
              <a:rPr lang="es-CO" dirty="0"/>
              <a:t> Neumann</a:t>
            </a:r>
          </a:p>
        </p:txBody>
      </p:sp>
    </p:spTree>
    <p:extLst>
      <p:ext uri="{BB962C8B-B14F-4D97-AF65-F5344CB8AC3E}">
        <p14:creationId xmlns:p14="http://schemas.microsoft.com/office/powerpoint/2010/main" val="1383056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0AF33AD-7AE9-EC46-5ED3-A36F31A3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76056"/>
            <a:ext cx="10515600" cy="226395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Ejemplos</a:t>
            </a:r>
          </a:p>
          <a:p>
            <a:r>
              <a:rPr lang="es-MX" dirty="0"/>
              <a:t>La mayoría de las computadoras personales</a:t>
            </a:r>
          </a:p>
          <a:p>
            <a:r>
              <a:rPr lang="es-MX" dirty="0"/>
              <a:t>Lenguajes como Python, C, Java trabajan bien bajo este modelo.</a:t>
            </a:r>
          </a:p>
          <a:p>
            <a:r>
              <a:rPr lang="es-MX" dirty="0"/>
              <a:t>Microcontroladores como RP2040 (Raspberry Pi Pico)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079C51C-6DE2-A39A-1BE8-3F2C610B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</a:t>
            </a:r>
            <a:r>
              <a:rPr lang="es-CO" dirty="0" err="1"/>
              <a:t>Von</a:t>
            </a:r>
            <a:r>
              <a:rPr lang="es-CO" dirty="0"/>
              <a:t> Neumann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5AFE5212-4B7C-7E6A-8093-804AD276D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9052"/>
              </p:ext>
            </p:extLst>
          </p:nvPr>
        </p:nvGraphicFramePr>
        <p:xfrm>
          <a:off x="838200" y="1980279"/>
          <a:ext cx="10515600" cy="2104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9273856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27102103"/>
                    </a:ext>
                  </a:extLst>
                </a:gridCol>
              </a:tblGrid>
              <a:tr h="312932">
                <a:tc>
                  <a:txBody>
                    <a:bodyPr/>
                    <a:lstStyle/>
                    <a:p>
                      <a:r>
                        <a:rPr lang="es-CO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21337"/>
                  </a:ext>
                </a:extLst>
              </a:tr>
              <a:tr h="6360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Simplicidad del diseño.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 cuello de botella de </a:t>
                      </a:r>
                      <a:r>
                        <a:rPr lang="es-MX" dirty="0" err="1"/>
                        <a:t>Von</a:t>
                      </a:r>
                      <a:r>
                        <a:rPr lang="es-MX" dirty="0"/>
                        <a:t> Neumann: Como datos e instrucciones usan la misma memoria y bus, la CPU no puede acceder a ambos al mismo tiempo. Esto genera el llamado "</a:t>
                      </a:r>
                      <a:r>
                        <a:rPr lang="es-MX" dirty="0" err="1"/>
                        <a:t>Von</a:t>
                      </a:r>
                      <a:r>
                        <a:rPr lang="es-MX" dirty="0"/>
                        <a:t> Neumann </a:t>
                      </a:r>
                      <a:r>
                        <a:rPr lang="es-MX" dirty="0" err="1"/>
                        <a:t>bottleneck</a:t>
                      </a:r>
                      <a:r>
                        <a:rPr lang="es-MX" dirty="0"/>
                        <a:t>", que limita la velocidad del sistema, especialmente en tareas con mucho intercambio de datos.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690090"/>
                  </a:ext>
                </a:extLst>
              </a:tr>
              <a:tr h="566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Bajo costo.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07621"/>
                  </a:ext>
                </a:extLst>
              </a:tr>
              <a:tr h="535796">
                <a:tc>
                  <a:txBody>
                    <a:bodyPr/>
                    <a:lstStyle/>
                    <a:p>
                      <a:r>
                        <a:rPr lang="es-MX" dirty="0"/>
                        <a:t>Ideal para sistemas generales como </a:t>
                      </a:r>
                      <a:r>
                        <a:rPr lang="es-MX" dirty="0" err="1"/>
                        <a:t>PCs</a:t>
                      </a:r>
                      <a:r>
                        <a:rPr lang="es-MX" dirty="0"/>
                        <a:t>.</a:t>
                      </a:r>
                      <a:endParaRPr lang="es-CO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5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31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1D085AD-BC4C-9DB1-B9C6-07559E9D6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68" y="2754325"/>
            <a:ext cx="4760167" cy="2284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Es una arquitectura de computadora en la que la memoria de datos y la memoria de instrucciones están separadas. Fue originalmente usada en la Harvard Mark I en la década de 1940, y hoy es muy común en microcontroladores y </a:t>
            </a:r>
            <a:r>
              <a:rPr lang="es-MX" dirty="0" err="1"/>
              <a:t>DSPs</a:t>
            </a:r>
            <a:r>
              <a:rPr lang="es-MX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1D0D22E-DE0E-7EF5-3A07-DB8F3BD1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  <p:pic>
        <p:nvPicPr>
          <p:cNvPr id="6146" name="Picture 2" descr="Harvard Mark I | Automatic Calculations, Relay-Based Design &amp; Programmable  Memory | Britannica">
            <a:extLst>
              <a:ext uri="{FF2B5EF4-FFF2-40B4-BE49-F238E27FC236}">
                <a16:creationId xmlns:a16="http://schemas.microsoft.com/office/drawing/2014/main" id="{19447106-2665-61CA-6A7C-5FFE3BEC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67" y="1877248"/>
            <a:ext cx="6359483" cy="403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17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2BDA3D7-D170-C545-7C8A-64DCD3A4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CPU (Unidad Central de Procesamiento) Ejecuta instrucciones como en </a:t>
            </a:r>
            <a:r>
              <a:rPr lang="es-MX" dirty="0" err="1"/>
              <a:t>Von</a:t>
            </a:r>
            <a:r>
              <a:rPr lang="es-MX" dirty="0"/>
              <a:t> Neumann, pero con acceso separado a datos e instrucciones.</a:t>
            </a:r>
          </a:p>
          <a:p>
            <a:r>
              <a:rPr lang="es-MX" dirty="0"/>
              <a:t>Memoria de instrucciones: Solo almacena el programa (las instrucciones que debe ejecutar la CPU).</a:t>
            </a:r>
          </a:p>
          <a:p>
            <a:r>
              <a:rPr lang="es-MX" dirty="0"/>
              <a:t>Memoria de datos: Solo almacena los datos que el programa necesita procesar.</a:t>
            </a:r>
          </a:p>
          <a:p>
            <a:r>
              <a:rPr lang="es-MX" dirty="0"/>
              <a:t>Buses independientes Hay dos caminos separados:</a:t>
            </a:r>
          </a:p>
          <a:p>
            <a:pPr lvl="1"/>
            <a:r>
              <a:rPr lang="es-MX" dirty="0"/>
              <a:t>Un bus de instrucciones</a:t>
            </a:r>
          </a:p>
          <a:p>
            <a:pPr lvl="1"/>
            <a:r>
              <a:rPr lang="es-MX" dirty="0"/>
              <a:t>Un bus de datos</a:t>
            </a:r>
            <a:endParaRPr lang="es-CO" dirty="0"/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0C41D7A-6A48-393D-4131-1865653A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</p:spTree>
    <p:extLst>
      <p:ext uri="{BB962C8B-B14F-4D97-AF65-F5344CB8AC3E}">
        <p14:creationId xmlns:p14="http://schemas.microsoft.com/office/powerpoint/2010/main" val="404344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09A7B36-A06A-338C-24F5-359227ABA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080978"/>
              </p:ext>
            </p:extLst>
          </p:nvPr>
        </p:nvGraphicFramePr>
        <p:xfrm>
          <a:off x="585884" y="1895962"/>
          <a:ext cx="11020231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537">
                  <a:extLst>
                    <a:ext uri="{9D8B030D-6E8A-4147-A177-3AD203B41FA5}">
                      <a16:colId xmlns:a16="http://schemas.microsoft.com/office/drawing/2014/main" val="2204657214"/>
                    </a:ext>
                  </a:extLst>
                </a:gridCol>
                <a:gridCol w="7087694">
                  <a:extLst>
                    <a:ext uri="{9D8B030D-6E8A-4147-A177-3AD203B41FA5}">
                      <a16:colId xmlns:a16="http://schemas.microsoft.com/office/drawing/2014/main" val="2814331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Principio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Descripción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12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Memoria separada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Hay una memoria para instrucciones y otra para datos.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2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Buses independientes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Tiene dos buses separados: uno para datos y otro para instrucciones.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39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Acceso paralelo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La CPU puede leer instrucciones y datos al mismo tiempo, sin interferencias.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90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Mayor seguridad de código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Como los datos no pueden sobrescribir el código directamente, hay menos riesgo de errores o ataques.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06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Unidades funcionales comunes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La CPU comparte su ALU y lógica de control para operar con ambas memorias.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388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Instrucciones y datos son distintos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El formato de los datos puede ser diferente del de las instrucciones.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21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No se puede modificar el código fácilmente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No es posible (o es muy difícil) modificar el programa en tiempo de ejecución.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15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Alta velocidad de ejecución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Al eliminar el “cuello de botella” de </a:t>
                      </a:r>
                      <a:r>
                        <a:rPr lang="es-MX" b="0" dirty="0" err="1"/>
                        <a:t>Von</a:t>
                      </a:r>
                      <a:r>
                        <a:rPr lang="es-MX" b="0" dirty="0"/>
                        <a:t> Neumann, la ejecución es más rápida.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182526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945A23DB-749E-F76D-4B97-5189E27F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</p:spTree>
    <p:extLst>
      <p:ext uri="{BB962C8B-B14F-4D97-AF65-F5344CB8AC3E}">
        <p14:creationId xmlns:p14="http://schemas.microsoft.com/office/powerpoint/2010/main" val="131705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E4BD1CF-04CC-5BDD-621F-1FB3AA22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7 agosto: Batalla de </a:t>
            </a:r>
            <a:r>
              <a:rPr lang="es-MX" dirty="0" err="1"/>
              <a:t>Boyaca</a:t>
            </a:r>
            <a:endParaRPr lang="es-MX" dirty="0"/>
          </a:p>
          <a:p>
            <a:r>
              <a:rPr lang="es-MX" dirty="0"/>
              <a:t>18 agosto: La asunción de la Virgen</a:t>
            </a:r>
          </a:p>
          <a:p>
            <a:r>
              <a:rPr lang="es-MX" dirty="0"/>
              <a:t>13 octubre: Día de la raza</a:t>
            </a:r>
          </a:p>
          <a:p>
            <a:r>
              <a:rPr lang="es-MX" dirty="0"/>
              <a:t>3 noviembre: Día de Todos los Santos</a:t>
            </a:r>
          </a:p>
          <a:p>
            <a:r>
              <a:rPr lang="es-MX" dirty="0"/>
              <a:t>17 noviembre: Independencia de Cartagena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1D41B93-89DE-185E-FB64-364C5CF6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Festivos</a:t>
            </a:r>
          </a:p>
        </p:txBody>
      </p:sp>
    </p:spTree>
    <p:extLst>
      <p:ext uri="{BB962C8B-B14F-4D97-AF65-F5344CB8AC3E}">
        <p14:creationId xmlns:p14="http://schemas.microsoft.com/office/powerpoint/2010/main" val="3688380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AB183A2-40D1-26B1-EB3E-123E5E37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4F2DAC9-FECF-A92A-F263-518AF1ED1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55901"/>
              </p:ext>
            </p:extLst>
          </p:nvPr>
        </p:nvGraphicFramePr>
        <p:xfrm>
          <a:off x="838200" y="2389846"/>
          <a:ext cx="1058247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235">
                  <a:extLst>
                    <a:ext uri="{9D8B030D-6E8A-4147-A177-3AD203B41FA5}">
                      <a16:colId xmlns:a16="http://schemas.microsoft.com/office/drawing/2014/main" val="4284489034"/>
                    </a:ext>
                  </a:extLst>
                </a:gridCol>
                <a:gridCol w="5291235">
                  <a:extLst>
                    <a:ext uri="{9D8B030D-6E8A-4147-A177-3AD203B41FA5}">
                      <a16:colId xmlns:a16="http://schemas.microsoft.com/office/drawing/2014/main" val="2629983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373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Mayor velocidad de ejecución, al permitir leer instrucciones y datos al mismo tiempo.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Requiere más circuitos (más caro y complejo).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4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Mayor seguridad, porque el código no puede ser modificado fácilmente como en </a:t>
                      </a:r>
                      <a:r>
                        <a:rPr lang="es-MX" dirty="0" err="1"/>
                        <a:t>Von</a:t>
                      </a:r>
                      <a:r>
                        <a:rPr lang="es-MX" dirty="0"/>
                        <a:t> Neumann.</a:t>
                      </a:r>
                      <a:endParaRPr lang="es-CO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Más difícil modificar el programa en tiempo de ejecución (</a:t>
                      </a:r>
                      <a:r>
                        <a:rPr lang="es-MX" dirty="0" err="1"/>
                        <a:t>auto-modificación</a:t>
                      </a:r>
                      <a:r>
                        <a:rPr lang="es-MX" dirty="0"/>
                        <a:t> de código es casi imposible).</a:t>
                      </a:r>
                      <a:endParaRPr lang="es-CO" dirty="0"/>
                    </a:p>
                    <a:p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5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Mejor para aplicaciones tiempo real y control embebido.</a:t>
                      </a:r>
                      <a:endParaRPr lang="es-CO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593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70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822B84B-121A-F064-1BE1-8EA79CC5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5F1EF241-266C-6FFF-DD21-D945ABF49A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501396"/>
              </p:ext>
            </p:extLst>
          </p:nvPr>
        </p:nvGraphicFramePr>
        <p:xfrm>
          <a:off x="838199" y="2129227"/>
          <a:ext cx="1031732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646">
                  <a:extLst>
                    <a:ext uri="{9D8B030D-6E8A-4147-A177-3AD203B41FA5}">
                      <a16:colId xmlns:a16="http://schemas.microsoft.com/office/drawing/2014/main" val="3640063082"/>
                    </a:ext>
                  </a:extLst>
                </a:gridCol>
                <a:gridCol w="6051679">
                  <a:extLst>
                    <a:ext uri="{9D8B030D-6E8A-4147-A177-3AD203B41FA5}">
                      <a16:colId xmlns:a16="http://schemas.microsoft.com/office/drawing/2014/main" val="3537684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Microcontroladores con Harvard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Notas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33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AVR (Arduino Uno)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Harvard pura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6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PIC (Microchip)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Harvard clásica o modificada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4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MSP430 (TI)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Arquitectura Harvard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13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ARM </a:t>
                      </a:r>
                      <a:r>
                        <a:rPr lang="es-CO" b="1" dirty="0" err="1"/>
                        <a:t>Cortex</a:t>
                      </a:r>
                      <a:r>
                        <a:rPr lang="es-CO" b="1" dirty="0"/>
                        <a:t>-M (STM32, etc.)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Harvard modificada (separación lógica, física compartida)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987574"/>
                  </a:ext>
                </a:extLst>
              </a:tr>
            </a:tbl>
          </a:graphicData>
        </a:graphic>
      </p:graphicFrame>
      <p:pic>
        <p:nvPicPr>
          <p:cNvPr id="10242" name="Picture 2" descr="MSP430 Low Voltage Series - TI | Mouser">
            <a:extLst>
              <a:ext uri="{FF2B5EF4-FFF2-40B4-BE49-F238E27FC236}">
                <a16:creationId xmlns:a16="http://schemas.microsoft.com/office/drawing/2014/main" id="{3EA3C934-A3A5-1A1B-E4AD-ECD19934E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552" y="4425392"/>
            <a:ext cx="3176977" cy="230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5B09E40-7ACD-98A1-F75E-BF0C388A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76" y="4105786"/>
            <a:ext cx="3787451" cy="27522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40DF8C-6A73-8259-B98E-3B685A7F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22" y="4368995"/>
            <a:ext cx="2933434" cy="242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66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5D25871-BC13-C777-102E-B1BD9834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 Modificada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EE86AC-85EC-B80C-FCF1-383D6B2C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73" y="2012899"/>
            <a:ext cx="11476653" cy="4453261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 una arquitectura que mantiene la separación lógica entre datos e instrucciones, como en Harvard, pero permite cierto nivel de acceso cruzado o usa una memoria física compartida con buses separados.</a:t>
            </a:r>
            <a:endParaRPr lang="es-CO" dirty="0"/>
          </a:p>
        </p:txBody>
      </p:sp>
      <p:graphicFrame>
        <p:nvGraphicFramePr>
          <p:cNvPr id="7" name="Marcador de contenido 3">
            <a:extLst>
              <a:ext uri="{FF2B5EF4-FFF2-40B4-BE49-F238E27FC236}">
                <a16:creationId xmlns:a16="http://schemas.microsoft.com/office/drawing/2014/main" id="{67989A6F-C7DC-BC6A-98F8-7E47DBC047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607911"/>
              </p:ext>
            </p:extLst>
          </p:nvPr>
        </p:nvGraphicFramePr>
        <p:xfrm>
          <a:off x="357673" y="3001637"/>
          <a:ext cx="1128071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3821">
                  <a:extLst>
                    <a:ext uri="{9D8B030D-6E8A-4147-A177-3AD203B41FA5}">
                      <a16:colId xmlns:a16="http://schemas.microsoft.com/office/drawing/2014/main" val="4124477735"/>
                    </a:ext>
                  </a:extLst>
                </a:gridCol>
                <a:gridCol w="7616889">
                  <a:extLst>
                    <a:ext uri="{9D8B030D-6E8A-4147-A177-3AD203B41FA5}">
                      <a16:colId xmlns:a16="http://schemas.microsoft.com/office/drawing/2014/main" val="4227281230"/>
                    </a:ext>
                  </a:extLst>
                </a:gridCol>
              </a:tblGrid>
              <a:tr h="336889">
                <a:tc>
                  <a:txBody>
                    <a:bodyPr/>
                    <a:lstStyle/>
                    <a:p>
                      <a:r>
                        <a:rPr lang="es-CO" b="1" dirty="0"/>
                        <a:t>Principio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Descripción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518785"/>
                  </a:ext>
                </a:extLst>
              </a:tr>
              <a:tr h="589556">
                <a:tc>
                  <a:txBody>
                    <a:bodyPr/>
                    <a:lstStyle/>
                    <a:p>
                      <a:r>
                        <a:rPr lang="es-MX" b="0" dirty="0"/>
                        <a:t>Separación lógica de memoria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El CPU trata las instrucciones y los datos como si estuvieran en memorias separadas.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85363"/>
                  </a:ext>
                </a:extLst>
              </a:tr>
              <a:tr h="589556">
                <a:tc>
                  <a:txBody>
                    <a:bodyPr/>
                    <a:lstStyle/>
                    <a:p>
                      <a:r>
                        <a:rPr lang="es-CO" b="0" dirty="0"/>
                        <a:t>Memoria física puede ser compartida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Puede haber una sola memoria física, pero con rutas distintas para datos e instrucciones.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261593"/>
                  </a:ext>
                </a:extLst>
              </a:tr>
              <a:tr h="336889">
                <a:tc>
                  <a:txBody>
                    <a:bodyPr/>
                    <a:lstStyle/>
                    <a:p>
                      <a:r>
                        <a:rPr lang="es-CO" b="0" dirty="0"/>
                        <a:t>Buses separados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Hay buses distintos (internamente) para instrucciones y datos.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945853"/>
                  </a:ext>
                </a:extLst>
              </a:tr>
              <a:tr h="336889">
                <a:tc>
                  <a:txBody>
                    <a:bodyPr/>
                    <a:lstStyle/>
                    <a:p>
                      <a:r>
                        <a:rPr lang="es-CO" b="0" dirty="0"/>
                        <a:t>Acceso paralelo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Se pueden leer instrucciones y acceder a datos al mismo tiempo.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8279443"/>
                  </a:ext>
                </a:extLst>
              </a:tr>
              <a:tr h="336889">
                <a:tc>
                  <a:txBody>
                    <a:bodyPr/>
                    <a:lstStyle/>
                    <a:p>
                      <a:r>
                        <a:rPr lang="es-MX" b="0" dirty="0"/>
                        <a:t>Cierto intercambio entre espacios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A veces se puede leer instrucciones como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128493"/>
                  </a:ext>
                </a:extLst>
              </a:tr>
              <a:tr h="589556">
                <a:tc>
                  <a:txBody>
                    <a:bodyPr/>
                    <a:lstStyle/>
                    <a:p>
                      <a:r>
                        <a:rPr lang="pt-BR" b="0" dirty="0"/>
                        <a:t>Permite </a:t>
                      </a:r>
                      <a:r>
                        <a:rPr lang="pt-BR" b="0" dirty="0" err="1"/>
                        <a:t>caché</a:t>
                      </a:r>
                      <a:r>
                        <a:rPr lang="pt-BR" b="0" dirty="0"/>
                        <a:t> o DMA compartido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El sistema puede tener memoria caché o acceso directo a memoria (DMA) compartido entre datos e instrucciones.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498811"/>
                  </a:ext>
                </a:extLst>
              </a:tr>
              <a:tr h="348302">
                <a:tc>
                  <a:txBody>
                    <a:bodyPr/>
                    <a:lstStyle/>
                    <a:p>
                      <a:r>
                        <a:rPr lang="es-CO" b="0" dirty="0"/>
                        <a:t>Flexible y eficiente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Combina la velocidad de Harvard con la flexibilidad de </a:t>
                      </a:r>
                      <a:r>
                        <a:rPr lang="es-MX" b="0" dirty="0" err="1"/>
                        <a:t>Von</a:t>
                      </a:r>
                      <a:r>
                        <a:rPr lang="es-MX" b="0" dirty="0"/>
                        <a:t> Neumann.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2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88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285FC0-F12B-530B-4D42-E62F5889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 Modificada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DFB7B7C-470B-B3D1-91C4-4F177762D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171552"/>
              </p:ext>
            </p:extLst>
          </p:nvPr>
        </p:nvGraphicFramePr>
        <p:xfrm>
          <a:off x="552839" y="2520474"/>
          <a:ext cx="11086322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3161">
                  <a:extLst>
                    <a:ext uri="{9D8B030D-6E8A-4147-A177-3AD203B41FA5}">
                      <a16:colId xmlns:a16="http://schemas.microsoft.com/office/drawing/2014/main" val="2384163628"/>
                    </a:ext>
                  </a:extLst>
                </a:gridCol>
                <a:gridCol w="5543161">
                  <a:extLst>
                    <a:ext uri="{9D8B030D-6E8A-4147-A177-3AD203B41FA5}">
                      <a16:colId xmlns:a16="http://schemas.microsoft.com/office/drawing/2014/main" val="1554135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Ventajas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Desventajas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877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dirty="0"/>
                        <a:t>Combina velocidad y eficiencia energética.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0" dirty="0"/>
                        <a:t>Más compleja que </a:t>
                      </a:r>
                      <a:r>
                        <a:rPr lang="es-MX" b="0" dirty="0" err="1"/>
                        <a:t>Von</a:t>
                      </a:r>
                      <a:r>
                        <a:rPr lang="es-MX" b="0" dirty="0"/>
                        <a:t> Neumann.</a:t>
                      </a:r>
                    </a:p>
                    <a:p>
                      <a:endParaRPr lang="es-CO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3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0" dirty="0"/>
                        <a:t>Compatible con sistemas operativos embebidos.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0" dirty="0"/>
                        <a:t>No tan estrictamente separada como Harvard pura (menos segura en algunos casos si no se protege adecuadamente).</a:t>
                      </a:r>
                    </a:p>
                    <a:p>
                      <a:endParaRPr lang="es-CO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98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0" dirty="0"/>
                        <a:t>Permite más flexibilidad para tareas como actualizaciones OTA, ejecución de código cargado dinámicamente, y periféricos más complejos.</a:t>
                      </a:r>
                    </a:p>
                    <a:p>
                      <a:endParaRPr lang="es-CO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37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07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BC58292-1DC6-29B9-06DD-4D27A1A5CB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873368"/>
              </p:ext>
            </p:extLst>
          </p:nvPr>
        </p:nvGraphicFramePr>
        <p:xfrm>
          <a:off x="838200" y="2147888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684428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86572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Microcontrolador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Notas relevantes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097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0"/>
                        <a:t>ESP32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0"/>
                        <a:t>Harvard modificada; WiFi/Bluetooth, doble núcleo.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2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0" dirty="0"/>
                        <a:t>STM32 (ARM </a:t>
                      </a:r>
                      <a:r>
                        <a:rPr lang="es-CO" b="0" dirty="0" err="1"/>
                        <a:t>Cortex</a:t>
                      </a:r>
                      <a:r>
                        <a:rPr lang="es-CO" b="0" dirty="0"/>
                        <a:t>-M)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0"/>
                        <a:t>Usa Harvard modificada; buses separados, caché, DMA.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0"/>
                        <a:t>Raspberry Pi Pico (RP2040)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0"/>
                        <a:t>Harvard modificada, dual-core, buses dedicados.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18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dirty="0"/>
                        <a:t>ARM </a:t>
                      </a:r>
                      <a:r>
                        <a:rPr lang="es-MX" b="0" dirty="0" err="1"/>
                        <a:t>Cortex</a:t>
                      </a:r>
                      <a:r>
                        <a:rPr lang="es-MX" b="0" dirty="0"/>
                        <a:t>-A (usado en Android y Raspberry Pi)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Harvard modificada, con MMU y cachés separados.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70356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94AD0F1D-1CFC-F9CA-ABFE-0D31EC12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 Modificada</a:t>
            </a:r>
          </a:p>
        </p:txBody>
      </p:sp>
      <p:pic>
        <p:nvPicPr>
          <p:cNvPr id="11266" name="Picture 2" descr="ESP32 WROOM 32E — documentación de SunFounder Universal Maker Sensor Kit -">
            <a:extLst>
              <a:ext uri="{FF2B5EF4-FFF2-40B4-BE49-F238E27FC236}">
                <a16:creationId xmlns:a16="http://schemas.microsoft.com/office/drawing/2014/main" id="{73473830-9A1A-609B-6CB8-D77689220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98" y="4516923"/>
            <a:ext cx="3332597" cy="235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aspberry Pi 5 review &amp; use cases: Is it worth the upgrade?">
            <a:extLst>
              <a:ext uri="{FF2B5EF4-FFF2-40B4-BE49-F238E27FC236}">
                <a16:creationId xmlns:a16="http://schemas.microsoft.com/office/drawing/2014/main" id="{54643DB6-54C9-46E0-450B-2F323CBE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96" y="4295710"/>
            <a:ext cx="4002706" cy="2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124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4C9C20E-1B42-3C39-F83D-79AC85AE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arquitectura RISC es un tipo de diseño de procesadores basado en usar un conjunto reducido de instrucciones, todas simples y rápidas de ejecutar.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8BDDDDF-2663-A07F-3CFC-02509467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RISC (Reduced Instruction Set Computer)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E2A233-38D6-57A2-C1A6-84F52154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99" y="3132590"/>
            <a:ext cx="5022001" cy="33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6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AF1E089-213C-A508-E1BF-D3C4BF5621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22880"/>
              </p:ext>
            </p:extLst>
          </p:nvPr>
        </p:nvGraphicFramePr>
        <p:xfrm>
          <a:off x="838200" y="2147888"/>
          <a:ext cx="105156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494284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7218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Principio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431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Instrucciones simples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Cada instrucción realiza una operación muy básica (por ejemplo: suma, carga, salto).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26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Ejecutadas en un solo ciclo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La mayoría de las instrucciones se ejecutan en un único ciclo de reloj.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94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Formato uniforme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Todas las instrucciones tienen el mismo tamaño, lo que simplifica el decodificador.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5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Uso intensivo de registros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Se evitan accesos a memoria, usando más registros internos.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59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Pipeline eficiente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Es más fácil implementar técnicas de pipeline para acelerar la ejecución.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850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Menor consumo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Al ser más simple, el procesador puede consumir menos energía y ser más rápido.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037378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349C7D20-2EA3-734D-0CC1-8D317EEB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RISC (Reduced Instruction Set Computer)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8553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23857D6-1AE9-C8BB-874D-31DF435F78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4548"/>
              </p:ext>
            </p:extLst>
          </p:nvPr>
        </p:nvGraphicFramePr>
        <p:xfrm>
          <a:off x="838200" y="2147888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416810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0009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Familia / 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Notas destacadas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58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ARM Cortex-M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Muy usado en microcontroladores como STM32, RP2040.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68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RISC-V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Arquitectura abierta, moderna, muy flexible.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02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MIPS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Usada históricamente en routers y consolas.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SPARC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Utilizada en sistemas Unix de alto rendimiento.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572555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E73FD2EB-B545-C014-96F8-1F6E06C2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RISC (Reduced Instruction Set Computer)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754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D59585-7CDE-DFF5-D4F4-BD74775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RISC (Reduced Instruction Set Computer)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95A31A5-78E2-40C2-3536-4C4B08693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4499"/>
              </p:ext>
            </p:extLst>
          </p:nvPr>
        </p:nvGraphicFramePr>
        <p:xfrm>
          <a:off x="838200" y="2621865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6504728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8741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Ventajas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Desventajas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61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Ideal para sistemas embebidos y dispositivos móviles.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MX" dirty="0"/>
                        <a:t>Puede requerir más instrucciones para lograr lo mismo que una sola instrucción CISC.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66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Hardware más simple y económico.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2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Mayor velocidad (por ciclo de reloj).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 veces necesita más memoria de programa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71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115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B5817F5-3715-619B-2C49-E3181475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arquitectura CISC está diseñada con un conjunto grande y complejo de instrucciones, donde una sola instrucción puede realizar tareas complejas como multiplicar, acceder a memoria o manipular datos directamente.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6992FB7-9E45-59CC-814D-7EAE0910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CISC (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Instruction</a:t>
            </a:r>
            <a:r>
              <a:rPr lang="es-CO" dirty="0"/>
              <a:t> Set </a:t>
            </a:r>
            <a:r>
              <a:rPr lang="es-CO" dirty="0" err="1"/>
              <a:t>Computer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2C90DE-5F06-1738-6AD0-8CAB4184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57" y="3253099"/>
            <a:ext cx="5912886" cy="34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6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8912-76AA-5D59-1114-B3B74F0FB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DFA579-4BC4-EDCA-1D6A-043DB2E1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Evaluación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2C26FBC-E425-D557-E024-7BC1354FF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23915"/>
              </p:ext>
            </p:extLst>
          </p:nvPr>
        </p:nvGraphicFramePr>
        <p:xfrm>
          <a:off x="2710646" y="2012899"/>
          <a:ext cx="67707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67359246"/>
                    </a:ext>
                  </a:extLst>
                </a:gridCol>
                <a:gridCol w="1352042">
                  <a:extLst>
                    <a:ext uri="{9D8B030D-6E8A-4147-A177-3AD203B41FA5}">
                      <a16:colId xmlns:a16="http://schemas.microsoft.com/office/drawing/2014/main" val="42634900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95842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Porcentaje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69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Seguimiento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08/27/2025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Parcial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9/01/2025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9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Seguimiento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9/10/2025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Seguimiento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9/24/2025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21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Seguimiento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10/08/2025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Seguimiento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10/22/2025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76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Seguimiento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11/05/2025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1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Trabajo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11/26/2025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2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DEA1DB4-F774-2C10-D97F-D42F741998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060176"/>
              </p:ext>
            </p:extLst>
          </p:nvPr>
        </p:nvGraphicFramePr>
        <p:xfrm>
          <a:off x="838200" y="2147888"/>
          <a:ext cx="1051560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437132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8255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Principio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34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Instrucciones complejas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Una sola instrucción puede realizar tareas complejas (por ejemplo: copiar bloques de memoria, operaciones en memoria, etc.).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29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Tamaño de instrucción variable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Las instrucciones no tienen un tamaño fijo.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38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Más lógica en hardware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El decodificador es más complejo, pero reduce el número total de instrucciones necesarias.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17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Acceso directo a memoria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Muchas instrucciones pueden operar directamente con datos en memoria.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764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Varias instrucciones por ciclo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Algunas operaciones toman varios ciclos de reloj.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946850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B9BB58C6-FDD2-E82F-97A8-53141EBA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CISC (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Instruction</a:t>
            </a:r>
            <a:r>
              <a:rPr lang="es-CO" dirty="0"/>
              <a:t> Set </a:t>
            </a:r>
            <a:r>
              <a:rPr lang="es-CO" dirty="0" err="1"/>
              <a:t>Computer</a:t>
            </a:r>
            <a:r>
              <a:rPr lang="es-C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6252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7E669EE-0351-46DC-550F-2FD43AA14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194931"/>
              </p:ext>
            </p:extLst>
          </p:nvPr>
        </p:nvGraphicFramePr>
        <p:xfrm>
          <a:off x="838199" y="2147888"/>
          <a:ext cx="10515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357593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77374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Familia / 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Notas destacadas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412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Intel x86 (Pentium, Core i7...)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Muy usados en PC y laptops. Arquitectura dominante.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717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AMD Ryzen / FX / Athlon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Compatibles con x86, alto rendimiento.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19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Motorola 68000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Fue muy usado en computadoras clásicas (Mac, Atari).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8051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Microcontrolador clásico basado en CISC.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915009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4682C0D5-14D1-5ABA-039E-1673BACE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CISC (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Instruction</a:t>
            </a:r>
            <a:r>
              <a:rPr lang="es-CO" dirty="0"/>
              <a:t> Set </a:t>
            </a:r>
            <a:r>
              <a:rPr lang="es-CO" dirty="0" err="1"/>
              <a:t>Computer</a:t>
            </a:r>
            <a:r>
              <a:rPr lang="es-C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9592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E6C4ADD-B720-1DCA-8B1E-9D2C2A4D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CISC (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Instruction</a:t>
            </a:r>
            <a:r>
              <a:rPr lang="es-CO" dirty="0"/>
              <a:t> Set </a:t>
            </a:r>
            <a:r>
              <a:rPr lang="es-CO" dirty="0" err="1"/>
              <a:t>Computer</a:t>
            </a:r>
            <a:r>
              <a:rPr lang="es-CO" dirty="0"/>
              <a:t>)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65B43C4-1E0D-ECEE-EBD2-2D8C20589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015469"/>
              </p:ext>
            </p:extLst>
          </p:nvPr>
        </p:nvGraphicFramePr>
        <p:xfrm>
          <a:off x="1047102" y="2361853"/>
          <a:ext cx="1009779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898">
                  <a:extLst>
                    <a:ext uri="{9D8B030D-6E8A-4147-A177-3AD203B41FA5}">
                      <a16:colId xmlns:a16="http://schemas.microsoft.com/office/drawing/2014/main" val="64498044"/>
                    </a:ext>
                  </a:extLst>
                </a:gridCol>
                <a:gridCol w="5048898">
                  <a:extLst>
                    <a:ext uri="{9D8B030D-6E8A-4147-A177-3AD203B41FA5}">
                      <a16:colId xmlns:a16="http://schemas.microsoft.com/office/drawing/2014/main" val="2476950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Ventajas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Desventajas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7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Menos líneas de código en ensamblador (una instrucción puede hacer mucho).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Procesador más complejo (más transistores dedicados a decodificación).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51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Compatible con hardware antiguo (x86 tiene décadas de compatibilidad).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Menor eficiencia energética comparado con RISC.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8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Buen rendimiento en sistemas de propósito general.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Difícil de paralelizar o hacer pipeline.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81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166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E0685F4-1628-32B1-7622-5DD5EC3050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2992654"/>
              </p:ext>
            </p:extLst>
          </p:nvPr>
        </p:nvGraphicFramePr>
        <p:xfrm>
          <a:off x="838200" y="2147888"/>
          <a:ext cx="105156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3633801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2421213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713648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52497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64619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Arquitectura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Memoria unificada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Bus compartido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Velocidad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Ejemplos típicos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58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Von Neumann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Computadoras, PC, Raspberry 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15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Harvard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 (separada)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AVR (Arduino), PIC, DSP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8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Harvard modificada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Parcial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Parcial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ESP32, STM32, ARM Cortex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1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RISC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Depende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Depende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ARM, RISC-V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85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CISC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Depende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Depende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Menor por instrucción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x86, Intel, AMD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35418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EA82DEDE-B4F1-8652-2B36-00093D6B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Comparación entre arquitecturas</a:t>
            </a:r>
          </a:p>
        </p:txBody>
      </p:sp>
    </p:spTree>
    <p:extLst>
      <p:ext uri="{BB962C8B-B14F-4D97-AF65-F5344CB8AC3E}">
        <p14:creationId xmlns:p14="http://schemas.microsoft.com/office/powerpoint/2010/main" val="1718013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51BCB69-5299-D33A-C712-FD02F5678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211714"/>
              </p:ext>
            </p:extLst>
          </p:nvPr>
        </p:nvGraphicFramePr>
        <p:xfrm>
          <a:off x="613487" y="1923953"/>
          <a:ext cx="10965025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005">
                  <a:extLst>
                    <a:ext uri="{9D8B030D-6E8A-4147-A177-3AD203B41FA5}">
                      <a16:colId xmlns:a16="http://schemas.microsoft.com/office/drawing/2014/main" val="365951089"/>
                    </a:ext>
                  </a:extLst>
                </a:gridCol>
                <a:gridCol w="2193005">
                  <a:extLst>
                    <a:ext uri="{9D8B030D-6E8A-4147-A177-3AD203B41FA5}">
                      <a16:colId xmlns:a16="http://schemas.microsoft.com/office/drawing/2014/main" val="3071548071"/>
                    </a:ext>
                  </a:extLst>
                </a:gridCol>
                <a:gridCol w="2193005">
                  <a:extLst>
                    <a:ext uri="{9D8B030D-6E8A-4147-A177-3AD203B41FA5}">
                      <a16:colId xmlns:a16="http://schemas.microsoft.com/office/drawing/2014/main" val="3037609339"/>
                    </a:ext>
                  </a:extLst>
                </a:gridCol>
                <a:gridCol w="2193005">
                  <a:extLst>
                    <a:ext uri="{9D8B030D-6E8A-4147-A177-3AD203B41FA5}">
                      <a16:colId xmlns:a16="http://schemas.microsoft.com/office/drawing/2014/main" val="2175026432"/>
                    </a:ext>
                  </a:extLst>
                </a:gridCol>
                <a:gridCol w="2193005">
                  <a:extLst>
                    <a:ext uri="{9D8B030D-6E8A-4147-A177-3AD203B41FA5}">
                      <a16:colId xmlns:a16="http://schemas.microsoft.com/office/drawing/2014/main" val="2049714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Arquitectura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Uso común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Ejemplo de chip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518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x86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PCs antiguos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Intel Pentium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00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PCs modernos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AMD Ryzen, Intel i9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6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ARM Cortex-M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Microcontroladores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STM32, RP2040, ESP32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179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ARM Cortex-A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Celulares, tablets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Apple M2, Snapdragon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83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AVR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Propietaria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Arduino y educación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ATmega328P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32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Propietaria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8–32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Automatización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PIC16F877A, PIC32MX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41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RISC-V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32–64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Investigación, IoT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SiFive</a:t>
                      </a:r>
                      <a:r>
                        <a:rPr lang="es-CO" dirty="0"/>
                        <a:t>, </a:t>
                      </a:r>
                      <a:r>
                        <a:rPr lang="es-CO" dirty="0" err="1"/>
                        <a:t>Kendryte</a:t>
                      </a:r>
                      <a:r>
                        <a:rPr lang="es-CO" dirty="0"/>
                        <a:t> K210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610841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D07F9613-160D-AADE-12D2-941D1E00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Arquitecturas más comunes</a:t>
            </a:r>
          </a:p>
        </p:txBody>
      </p:sp>
    </p:spTree>
    <p:extLst>
      <p:ext uri="{BB962C8B-B14F-4D97-AF65-F5344CB8AC3E}">
        <p14:creationId xmlns:p14="http://schemas.microsoft.com/office/powerpoint/2010/main" val="914956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4400" b="1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4400" b="1" dirty="0">
              <a:latin typeface="Arial Black" panose="020B0A040201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00661" y="1563975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499B15E-CC0B-6FEF-2780-F7A6F244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Todos los seguimientos incluyen:</a:t>
            </a:r>
          </a:p>
          <a:p>
            <a:pPr lvl="1"/>
            <a:r>
              <a:rPr lang="es-CO" dirty="0"/>
              <a:t>Montaje físico funcional</a:t>
            </a:r>
          </a:p>
          <a:p>
            <a:pPr lvl="2"/>
            <a:r>
              <a:rPr lang="es-CO" dirty="0"/>
              <a:t>Circuito, cables organizados, conexiones claras, fuente de alimentación clara.</a:t>
            </a:r>
          </a:p>
          <a:p>
            <a:pPr lvl="1"/>
            <a:r>
              <a:rPr lang="es-CO" dirty="0"/>
              <a:t>Documentación</a:t>
            </a:r>
          </a:p>
          <a:p>
            <a:pPr lvl="1"/>
            <a:r>
              <a:rPr lang="es-CO" dirty="0"/>
              <a:t>Sustentación oral</a:t>
            </a:r>
          </a:p>
          <a:p>
            <a:pPr lvl="1"/>
            <a:r>
              <a:rPr lang="es-CO" dirty="0"/>
              <a:t>Repositorio GIT</a:t>
            </a:r>
          </a:p>
          <a:p>
            <a:pPr lvl="1"/>
            <a:r>
              <a:rPr lang="es-CO" dirty="0"/>
              <a:t>Código fuente comentado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EA0DD71-1B15-D651-61E7-FDE1A9B3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Seguimientos</a:t>
            </a:r>
          </a:p>
        </p:txBody>
      </p:sp>
    </p:spTree>
    <p:extLst>
      <p:ext uri="{BB962C8B-B14F-4D97-AF65-F5344CB8AC3E}">
        <p14:creationId xmlns:p14="http://schemas.microsoft.com/office/powerpoint/2010/main" val="351902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DE7D-18D1-1F74-EE64-331F8371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40C8C20-9F1B-B972-5455-B56E77A2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s-CO" dirty="0"/>
              <a:t>Prototipo funcional</a:t>
            </a:r>
          </a:p>
          <a:p>
            <a:pPr lvl="2"/>
            <a:r>
              <a:rPr lang="es-CO" dirty="0"/>
              <a:t>Maqueta</a:t>
            </a:r>
          </a:p>
          <a:p>
            <a:pPr lvl="2"/>
            <a:r>
              <a:rPr lang="es-CO" dirty="0"/>
              <a:t>Circuito, cables organizados, conexiones claras, fuente de alimentación clara.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Integración con herramientas como MQTT, HTTP, HTML, redes </a:t>
            </a:r>
            <a:r>
              <a:rPr lang="es-CO" dirty="0" err="1"/>
              <a:t>Wi</a:t>
            </a:r>
            <a:r>
              <a:rPr lang="es-CO" dirty="0"/>
              <a:t>-fi, etc.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Documentación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Sustentación oral del código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Sustentación grupal (Venden un producto)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Repositorio GIT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Código fuente comentado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3351A43-F276-10C3-B494-80370A07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Trabajo final</a:t>
            </a:r>
          </a:p>
        </p:txBody>
      </p:sp>
    </p:spTree>
    <p:extLst>
      <p:ext uri="{BB962C8B-B14F-4D97-AF65-F5344CB8AC3E}">
        <p14:creationId xmlns:p14="http://schemas.microsoft.com/office/powerpoint/2010/main" val="298700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A2631D5-A9F8-CECA-2EE2-D93323C9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dirty="0"/>
              <a:t>Identificación del proyecto (Nombre del proyecto, integrantes del equipo)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Resumen: Breve descripción del proyecto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Descripción del hardware: Lista de componentes, configuración de pines, diagramas de conexión, fuente de alimentación, 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Descripción del software: Lenguaje usado, librerías, diagrama de flujo 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Estructura del código: módulos usados, módulos, modulo principal, </a:t>
            </a:r>
            <a:r>
              <a:rPr lang="es-MX" dirty="0" err="1"/>
              <a:t>etc</a:t>
            </a:r>
            <a:endParaRPr lang="es-MX" dirty="0"/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Explicación de funciones principales: Lógica de operación, lectura de sensores, procesamiento, salida de datos, etc.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Comunicación (si aplica): Tipo de comunicación: </a:t>
            </a:r>
            <a:r>
              <a:rPr lang="es-MX" dirty="0" err="1"/>
              <a:t>WiFi</a:t>
            </a:r>
            <a:r>
              <a:rPr lang="es-MX" dirty="0"/>
              <a:t>, Bluetooth (BLE), UART/I2C/SPI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Interfaz de usuario (si aplica) HTML embebido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Procedimiento de prueba: Pasos para verificar el funcionamiento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Manejo de errores y seguridad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77C317D-F8FD-54B6-5F79-80D50F7B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Documentación</a:t>
            </a:r>
          </a:p>
        </p:txBody>
      </p:sp>
    </p:spTree>
    <p:extLst>
      <p:ext uri="{BB962C8B-B14F-4D97-AF65-F5344CB8AC3E}">
        <p14:creationId xmlns:p14="http://schemas.microsoft.com/office/powerpoint/2010/main" val="156869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EA4FB99-7A6C-F9D2-A7C6-869CEAE0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Un único repositorio para la materia por estudiante (no por equipo)</a:t>
            </a:r>
          </a:p>
          <a:p>
            <a:r>
              <a:rPr lang="es-CO" dirty="0"/>
              <a:t>El repositorio debe tener una pagina de presentación, donde se explique brevemente que es cada proyecto (Wiki)</a:t>
            </a:r>
          </a:p>
          <a:p>
            <a:r>
              <a:rPr lang="es-CO" dirty="0"/>
              <a:t>Por entrega de seguimiento:</a:t>
            </a:r>
          </a:p>
          <a:p>
            <a:pPr lvl="1"/>
            <a:r>
              <a:rPr lang="es-CO" dirty="0"/>
              <a:t>Código fuente</a:t>
            </a:r>
          </a:p>
          <a:p>
            <a:pPr lvl="1"/>
            <a:r>
              <a:rPr lang="es-CO" dirty="0"/>
              <a:t>PDF con la documentación</a:t>
            </a:r>
          </a:p>
          <a:p>
            <a:pPr lvl="1"/>
            <a:r>
              <a:rPr lang="es-CO" dirty="0"/>
              <a:t>Imágenes del montaje final.</a:t>
            </a:r>
          </a:p>
          <a:p>
            <a:r>
              <a:rPr lang="es-CO" dirty="0"/>
              <a:t>Por entrega de trabajo final</a:t>
            </a:r>
          </a:p>
          <a:p>
            <a:pPr lvl="1"/>
            <a:r>
              <a:rPr lang="es-CO" dirty="0"/>
              <a:t>Código fuente</a:t>
            </a:r>
          </a:p>
          <a:p>
            <a:pPr lvl="1"/>
            <a:r>
              <a:rPr lang="es-CO" dirty="0"/>
              <a:t>Imágenes del prototipo final</a:t>
            </a:r>
          </a:p>
          <a:p>
            <a:pPr lvl="1"/>
            <a:r>
              <a:rPr lang="es-CO" dirty="0"/>
              <a:t>Documentación</a:t>
            </a:r>
          </a:p>
          <a:p>
            <a:pPr lvl="1"/>
            <a:r>
              <a:rPr lang="es-CO" dirty="0"/>
              <a:t>Piezas graficas (</a:t>
            </a:r>
            <a:r>
              <a:rPr lang="es-CO" dirty="0" err="1"/>
              <a:t>brochure</a:t>
            </a:r>
            <a:r>
              <a:rPr lang="es-CO" dirty="0"/>
              <a:t>, diapositivas, </a:t>
            </a:r>
            <a:r>
              <a:rPr lang="es-CO" dirty="0" err="1"/>
              <a:t>etc</a:t>
            </a:r>
            <a:r>
              <a:rPr lang="es-CO" dirty="0"/>
              <a:t>)</a:t>
            </a:r>
          </a:p>
          <a:p>
            <a:pPr lvl="1"/>
            <a:endParaRPr lang="es-CO" dirty="0"/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51022C4-CED5-CBB4-3EF9-C401E4C1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Repositorio</a:t>
            </a:r>
          </a:p>
        </p:txBody>
      </p:sp>
    </p:spTree>
    <p:extLst>
      <p:ext uri="{BB962C8B-B14F-4D97-AF65-F5344CB8AC3E}">
        <p14:creationId xmlns:p14="http://schemas.microsoft.com/office/powerpoint/2010/main" val="3510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57C7B3-FA22-A121-0EC2-5B3E9CE9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33136984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2187</TotalTime>
  <Words>2907</Words>
  <Application>Microsoft Office PowerPoint</Application>
  <PresentationFormat>Panorámica</PresentationFormat>
  <Paragraphs>505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Arial Black</vt:lpstr>
      <vt:lpstr>Calibri</vt:lpstr>
      <vt:lpstr>Tema de Office</vt:lpstr>
      <vt:lpstr>Electrónica Digital II</vt:lpstr>
      <vt:lpstr>Fechas importantes</vt:lpstr>
      <vt:lpstr>Festivos</vt:lpstr>
      <vt:lpstr>Evaluación</vt:lpstr>
      <vt:lpstr>Seguimientos</vt:lpstr>
      <vt:lpstr>Trabajo final</vt:lpstr>
      <vt:lpstr>Documentación</vt:lpstr>
      <vt:lpstr>Repositorio</vt:lpstr>
      <vt:lpstr>Herramientas</vt:lpstr>
      <vt:lpstr>¿Qué hace el procesador?</vt:lpstr>
      <vt:lpstr>¿Qué hace el procesador?</vt:lpstr>
      <vt:lpstr>Procesadores</vt:lpstr>
      <vt:lpstr>¿Qué hace el procesador?</vt:lpstr>
      <vt:lpstr>¿Qué hace el microcontrolador?</vt:lpstr>
      <vt:lpstr>¿Qué hace el microcontrolador?</vt:lpstr>
      <vt:lpstr>Microcontroladores </vt:lpstr>
      <vt:lpstr>¿En qué se diferencia de un procesador?</vt:lpstr>
      <vt:lpstr>¿Cómo se programa?</vt:lpstr>
      <vt:lpstr>¿Cómo elegir entre procesador y microcontrolador?</vt:lpstr>
      <vt:lpstr>Tarjeta gráfica</vt:lpstr>
      <vt:lpstr>Tarjeta grafica</vt:lpstr>
      <vt:lpstr>¿Qué es una arquitectura?</vt:lpstr>
      <vt:lpstr>Arquitectura Von Neumann</vt:lpstr>
      <vt:lpstr>Arquitectura Von Neumann</vt:lpstr>
      <vt:lpstr>Arquitectura Von Neumann</vt:lpstr>
      <vt:lpstr>Arquitectura Von Neumann</vt:lpstr>
      <vt:lpstr>Arquitectura Harvard</vt:lpstr>
      <vt:lpstr>Arquitectura Harvard</vt:lpstr>
      <vt:lpstr>Arquitectura Harvard</vt:lpstr>
      <vt:lpstr>Arquitectura Harvard</vt:lpstr>
      <vt:lpstr>Arquitectura Harvard</vt:lpstr>
      <vt:lpstr>Arquitectura Harvard Modificada</vt:lpstr>
      <vt:lpstr>Arquitectura Harvard Modificada</vt:lpstr>
      <vt:lpstr>Arquitectura Harvard Modificada</vt:lpstr>
      <vt:lpstr>Arquitectura RISC (Reduced Instruction Set Computer)</vt:lpstr>
      <vt:lpstr>Arquitectura RISC (Reduced Instruction Set Computer)</vt:lpstr>
      <vt:lpstr>Arquitectura RISC (Reduced Instruction Set Computer)</vt:lpstr>
      <vt:lpstr>Arquitectura RISC (Reduced Instruction Set Computer)</vt:lpstr>
      <vt:lpstr>Arquitectura CISC (Complex Instruction Set Computer)</vt:lpstr>
      <vt:lpstr>Arquitectura CISC (Complex Instruction Set Computer)</vt:lpstr>
      <vt:lpstr>Arquitectura CISC (Complex Instruction Set Computer)</vt:lpstr>
      <vt:lpstr>Arquitectura CISC (Complex Instruction Set Computer)</vt:lpstr>
      <vt:lpstr>Comparación entre arquitecturas</vt:lpstr>
      <vt:lpstr>Arquitecturas más comunes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JUAN PABLO RESTREPO URIBE</cp:lastModifiedBy>
  <cp:revision>43</cp:revision>
  <dcterms:created xsi:type="dcterms:W3CDTF">2022-07-12T20:27:57Z</dcterms:created>
  <dcterms:modified xsi:type="dcterms:W3CDTF">2025-08-04T21:47:58Z</dcterms:modified>
</cp:coreProperties>
</file>